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D8787C0-B77C-4CCF-A654-4071D9CBE932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06/10/2020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3B1FA5B-2B73-4930-B298-35C2347F4AE5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8B37981-620B-40D5-B00E-FCAA61FF97F9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06/10/2020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9CFC58B-8BE2-467D-982F-B7A2841CDF95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/>
          <p:nvPr/>
        </p:nvPicPr>
        <p:blipFill>
          <a:blip r:embed="rId2"/>
          <a:stretch/>
        </p:blipFill>
        <p:spPr>
          <a:xfrm>
            <a:off x="1008000" y="751680"/>
            <a:ext cx="7128000" cy="534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/>
          <p:cNvPicPr/>
          <p:nvPr/>
        </p:nvPicPr>
        <p:blipFill>
          <a:blip r:embed="rId2"/>
          <a:stretch/>
        </p:blipFill>
        <p:spPr>
          <a:xfrm>
            <a:off x="153360" y="721800"/>
            <a:ext cx="8846640" cy="532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m 96"/>
          <p:cNvPicPr/>
          <p:nvPr/>
        </p:nvPicPr>
        <p:blipFill>
          <a:blip r:embed="rId2"/>
          <a:stretch/>
        </p:blipFill>
        <p:spPr>
          <a:xfrm>
            <a:off x="144000" y="684000"/>
            <a:ext cx="8846640" cy="535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 97"/>
          <p:cNvPicPr/>
          <p:nvPr/>
        </p:nvPicPr>
        <p:blipFill>
          <a:blip r:embed="rId2"/>
          <a:stretch/>
        </p:blipFill>
        <p:spPr>
          <a:xfrm>
            <a:off x="144000" y="793800"/>
            <a:ext cx="8861760" cy="532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m 98"/>
          <p:cNvPicPr/>
          <p:nvPr/>
        </p:nvPicPr>
        <p:blipFill>
          <a:blip r:embed="rId2"/>
          <a:stretch/>
        </p:blipFill>
        <p:spPr>
          <a:xfrm>
            <a:off x="144000" y="1215360"/>
            <a:ext cx="8861760" cy="447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575640"/>
            <a:ext cx="8229240" cy="554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pt-BR" sz="3200" b="1" strike="noStrike" spc="-1">
                <a:latin typeface="Calibri"/>
              </a:rPr>
              <a:t>Proposta de distribuição de recursos: </a:t>
            </a:r>
          </a:p>
          <a:p>
            <a:r>
              <a:rPr lang="pt-BR" sz="3200" b="0" strike="noStrike" spc="-1">
                <a:latin typeface="Calibri"/>
              </a:rPr>
              <a:t>Faixa 1 – entre 15 e 23 – R$ 3.000,00</a:t>
            </a:r>
          </a:p>
          <a:p>
            <a:r>
              <a:rPr lang="pt-BR" sz="3200" b="0" strike="noStrike" spc="-1">
                <a:latin typeface="Calibri"/>
              </a:rPr>
              <a:t>Faixa 2 – entre 24 e 30 – R$ 6.000,00</a:t>
            </a:r>
          </a:p>
          <a:p>
            <a:endParaRPr lang="pt-BR" sz="3200" b="0" strike="noStrike" spc="-1">
              <a:latin typeface="Calibri"/>
            </a:endParaRPr>
          </a:p>
          <a:p>
            <a:endParaRPr lang="pt-BR" sz="3200" b="0" strike="noStrike" spc="-1">
              <a:latin typeface="Calibri"/>
            </a:endParaRPr>
          </a:p>
          <a:p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*CRITÉRIOS DE DESEMPATE:</a:t>
            </a:r>
          </a:p>
          <a:p>
            <a:r>
              <a:rPr lang="pt-BR" sz="3200" b="0" strike="noStrike" spc="-1">
                <a:latin typeface="Calibri"/>
              </a:rPr>
              <a:t>O espaço que obtiver maior pontuação na soma dos itens: 1, 2, 3, 4 , 6, 8, (11 ou 12) e 13.</a:t>
            </a:r>
          </a:p>
          <a:p>
            <a:r>
              <a:rPr lang="pt-BR" sz="3200" b="0" strike="noStrike" spc="-1">
                <a:latin typeface="Calibri"/>
              </a:rPr>
              <a:t>O espaço proporciona interação de linguagens? </a:t>
            </a:r>
          </a:p>
          <a:p>
            <a:r>
              <a:rPr lang="pt-BR" sz="3200" b="0" strike="noStrike" spc="-1">
                <a:latin typeface="Calibri"/>
              </a:rPr>
              <a:t>Persistindo o empate será observado qual o espaço que possui maior tempo de atividade de forma continuada.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00"/>
          <p:cNvPicPr/>
          <p:nvPr/>
        </p:nvPicPr>
        <p:blipFill>
          <a:blip r:embed="rId2"/>
          <a:stretch/>
        </p:blipFill>
        <p:spPr>
          <a:xfrm>
            <a:off x="360" y="1080000"/>
            <a:ext cx="9143640" cy="434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m 101"/>
          <p:cNvPicPr/>
          <p:nvPr/>
        </p:nvPicPr>
        <p:blipFill>
          <a:blip r:embed="rId2"/>
          <a:stretch/>
        </p:blipFill>
        <p:spPr>
          <a:xfrm>
            <a:off x="0" y="684000"/>
            <a:ext cx="9143640" cy="548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pt-BR" sz="3000" b="1" strike="noStrike" spc="-1">
                <a:latin typeface="Calibri"/>
              </a:rPr>
              <a:t>Proposta de distribuição de recursos</a:t>
            </a:r>
          </a:p>
          <a:p>
            <a:r>
              <a:rPr lang="pt-BR" sz="3000" b="0" strike="noStrike" spc="-1">
                <a:latin typeface="Calibri"/>
              </a:rPr>
              <a:t>Faixa 1 – entre 12 e 18 pontos – R$ 3.000,00 </a:t>
            </a:r>
          </a:p>
          <a:p>
            <a:r>
              <a:rPr lang="pt-BR" sz="3000" b="0" strike="noStrike" spc="-1">
                <a:latin typeface="Calibri"/>
              </a:rPr>
              <a:t>Faixa 2 –  entre 19 e 24 pontos – R$ 6.000,00 </a:t>
            </a:r>
          </a:p>
          <a:p>
            <a:endParaRPr lang="pt-BR" sz="3000" b="0" strike="noStrike" spc="-1">
              <a:latin typeface="Calibri"/>
            </a:endParaRPr>
          </a:p>
          <a:p>
            <a:r>
              <a:rPr lang="pt-BR" sz="3000" b="1" strike="noStrike" spc="-1">
                <a:latin typeface="Calibri"/>
              </a:rPr>
              <a:t>Critérios de desempate:</a:t>
            </a:r>
          </a:p>
          <a:p>
            <a:r>
              <a:rPr lang="pt-BR" sz="3000" b="0" strike="noStrike" spc="-1">
                <a:latin typeface="Calibri"/>
              </a:rPr>
              <a:t>O espaço que obtiver maior pontuação na soma dos itens: 1, 2, 3, 4 , 6, 7,  9, 10, 11;</a:t>
            </a:r>
          </a:p>
          <a:p>
            <a:r>
              <a:rPr lang="pt-BR" sz="3000" b="0" strike="noStrike" spc="-1">
                <a:latin typeface="Calibri"/>
              </a:rPr>
              <a:t>Persistindo o empate será observado qual o espaço que possui maior tempo de atividade de forma continuada.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m 103"/>
          <p:cNvPicPr/>
          <p:nvPr/>
        </p:nvPicPr>
        <p:blipFill>
          <a:blip r:embed="rId2"/>
          <a:stretch/>
        </p:blipFill>
        <p:spPr>
          <a:xfrm>
            <a:off x="864000" y="1425600"/>
            <a:ext cx="7597440" cy="397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Edital</a:t>
            </a: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R$ 60.000,00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para prêmio de Patrimônios Imateriais de Arcoverde (Vide definições em anexo)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Teto – Projetos para os treze segmentos no valor máximo de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R$ 2.500,00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(R$ 197.172,00);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79 projetos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aprovados – Distribuição por segmento proporcional ao número de cadastros realizados.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Valor do repasse</a:t>
            </a:r>
          </a:p>
        </p:txBody>
      </p:sp>
      <p:sp>
        <p:nvSpPr>
          <p:cNvPr id="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Valor total para Arcoverde: R$ 541.415,25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5% para manutenção do fundo: R$ 27.070,76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Proposta: 50% (R$ 257.172,25) para a Manutenção de Espaços Culturais (Linha II) e 50%  para os Editais (Linha III).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m 106"/>
          <p:cNvPicPr/>
          <p:nvPr/>
        </p:nvPicPr>
        <p:blipFill>
          <a:blip r:embed="rId2"/>
          <a:stretch/>
        </p:blipFill>
        <p:spPr>
          <a:xfrm>
            <a:off x="1505160" y="525240"/>
            <a:ext cx="5982840" cy="556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Linhas do Edital</a:t>
            </a: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Fomento 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Criação de produtos para apresentações on line, em vídeos, podcasts ou plataforma de streaming ou download.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Fruição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Apresentações ou lançamentos em plataformas digitais.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Formação 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Oficinas on line ou presenciais.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Aquisição de material e equipamentos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Critérios Norteadores</a:t>
            </a: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Cada proponente poderá apresentar apenas um projeto.</a:t>
            </a: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</a:rPr>
              <a:t>Pessoas físicas ou jurídicas que forem contempladas no inciso II da Lei não podem concorrer em editais (inciso III).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Critérios Norteadores</a:t>
            </a: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Os segmentos que não alcançarem a quantidade máxima prevista terão a quantidade de projetos não contemplados repassada para outros segmentos, obedecendo aos seguintes critérios:</a:t>
            </a: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Segmentos que tenham mais projetos inscritos;</a:t>
            </a: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Projetos que tenham equipes de trabalho específicas do projeto (ficha técnica) maiores;</a:t>
            </a: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Projetos que atinjam uma quantidade maior de público;</a:t>
            </a: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lphaLcParenR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Maior tempo de atuação do proponente na sua atividade artística.  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Análise das Propostas – Comissão de Análise</a:t>
            </a: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92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Os projetos serão examinados por uma Comissão de Análise, composta através de eleição democrática do Conselho de Políticas Culturais do Município (sociedade civil), sendo formada por: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Dois membros do Conselho representantes da sociedade civil;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Dois membros do Conselho do poder público;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Analista Técnico – Indicado pelo Conselho.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Análise das Propostas – Comissão de Análise</a:t>
            </a: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É vedado aos analistas: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Dar parecer sobre projetos em que tenha participação direta ou interesse próprio, mas também sobre projetos que tenham participação de parentes de até segundo grau, sendo a análise feita pelos demais membros da Comissão.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Análise das Propostas – </a:t>
            </a:r>
            <a:br/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Comissão Deliberativa</a:t>
            </a: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Será composta uma Comissão Deliberativa formada da seguinte maneira: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Dois membros do Conselho representantes da sociedade civil;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Dois membros do Conselho do poder público.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Análise das Propostas – </a:t>
            </a:r>
            <a:br/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Comissão Deliberativa</a:t>
            </a: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 comissão deliberativa terá como atribuições: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Acompanhar e fiscalizar todo o processo de seleção feito pela Comissão de Análise;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Deliberar sobre casos omissos da análise;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Decidir sobre projetos em que haja polêmica ou em que a Comissão de Análise solicite um parecer da mesma.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121"/>
          <p:cNvPicPr/>
          <p:nvPr/>
        </p:nvPicPr>
        <p:blipFill>
          <a:blip r:embed="rId2"/>
          <a:stretch/>
        </p:blipFill>
        <p:spPr>
          <a:xfrm>
            <a:off x="441720" y="1512000"/>
            <a:ext cx="833220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 84"/>
          <p:cNvPicPr/>
          <p:nvPr/>
        </p:nvPicPr>
        <p:blipFill>
          <a:blip r:embed="rId2"/>
          <a:stretch/>
        </p:blipFill>
        <p:spPr>
          <a:xfrm>
            <a:off x="2354760" y="72000"/>
            <a:ext cx="4494600" cy="673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Manutenção de espaços 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II - subsídio mensal para manutenção de espaços artísticos e culturais, microempresas e pequenas empresas culturais, cooperativas, instituições e organizações culturais comunitárias que tiveram as suas atividades interrompidas por força das medidas de isolamento social;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Teto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Art. 7º O subsídio mensal previsto no inciso II do caput do art. 2º desta Lei terá valor mínimo de R$ 3.000,00 (três mil reais) e máximo de R$ 10.000,00 (dez mil reais), de acordo com critérios estabelecidos pelo gestor local.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O que tem definido?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§ 1º Farão jus ao benefício referido caput deste artigo os espaços culturais e artísticos, microempresas e pequenas empresas culturais, organizações culturais comunitárias, cooperativas e instituições culturais com atividades interrompidas, que devem comprovar sua inscrição e a respectiva homologação em, pelo menos, um dos seguintes cadastros: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548640"/>
            <a:ext cx="8229240" cy="55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 - Cadastros Estaduais de Cultura;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II - Cadastros Municipais de Cultura;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III - Cadastro Distrital de Cultura;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IV - Cadastro Nacional de Pontos e Pontões de Cultura;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 - Cadastros Estaduais de Pontos e Pontões de Cultura;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VI - Sistema Nacional de Informações e Indicadores Culturais (Sniic);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VII - Sistema de Informações Cadastrais do Artesanato Brasileiro (Sicab);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VIII - outros cadastros referentes a atividades culturais existentes na unidade da Federação, bem como projetos culturais apoiados nos termos da Lei nº 8.313 [Lei Rouanet], de 23 de dezembro de 1991,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nos 24 (vinte e quatro) meses imediatamente anteriores à data de publicação desta Lei.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Proposta Manutenção de Espaços e Empresas Culturais 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457200" y="1989000"/>
            <a:ext cx="8229240" cy="413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Destinação de 20% do valor às empresas culturais e 80% aos espaços artísticos e culturais;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Valores pagos em parcela única nos valores de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</a:rPr>
              <a:t>R$ 3.000 e R$ 6.000 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para espaços que se enquadrem nas faixas 1 e 2 respectivamente, de acordo com a pontuação alcançada nas seguintes planilhas.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94"/>
          <p:cNvPicPr/>
          <p:nvPr/>
        </p:nvPicPr>
        <p:blipFill>
          <a:blip r:embed="rId2"/>
          <a:stretch/>
        </p:blipFill>
        <p:spPr>
          <a:xfrm>
            <a:off x="144000" y="771840"/>
            <a:ext cx="8884440" cy="52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939</Words>
  <Application>Microsoft Office PowerPoint</Application>
  <PresentationFormat>Apresentação na tela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Dja</dc:creator>
  <dc:description/>
  <cp:lastModifiedBy>User</cp:lastModifiedBy>
  <cp:revision>20</cp:revision>
  <dcterms:created xsi:type="dcterms:W3CDTF">2020-07-20T23:59:51Z</dcterms:created>
  <dcterms:modified xsi:type="dcterms:W3CDTF">2020-10-06T13:05:38Z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